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nva Sans" panose="020B0604020202020204" charset="0"/>
      <p:regular r:id="rId20"/>
    </p:embeddedFont>
    <p:embeddedFont>
      <p:font typeface="Clear Sans" panose="020B0604020202020204" charset="0"/>
      <p:regular r:id="rId21"/>
    </p:embeddedFont>
    <p:embeddedFont>
      <p:font typeface="Clear Sans Bold" panose="020B0604020202020204" charset="0"/>
      <p:regular r:id="rId22"/>
    </p:embeddedFont>
    <p:embeddedFont>
      <p:font typeface="Crimson Pro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Hier wichtig Erwähnen, dass Dozierende sich noch als Unterstützer*innen melden können.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868" y="95250"/>
            <a:ext cx="15055887" cy="6586950"/>
          </a:xfrm>
          <a:custGeom>
            <a:avLst/>
            <a:gdLst/>
            <a:ahLst/>
            <a:cxnLst/>
            <a:rect l="l" t="t" r="r" b="b"/>
            <a:pathLst>
              <a:path w="15055887" h="6586950">
                <a:moveTo>
                  <a:pt x="0" y="0"/>
                </a:moveTo>
                <a:lnTo>
                  <a:pt x="15055886" y="0"/>
                </a:lnTo>
                <a:lnTo>
                  <a:pt x="15055886" y="6586950"/>
                </a:lnTo>
                <a:lnTo>
                  <a:pt x="0" y="6586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5021501" y="7177500"/>
            <a:ext cx="12481372" cy="173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038"/>
              </a:lnSpc>
            </a:pPr>
            <a:r>
              <a:rPr lang="en-US" sz="10027" b="1">
                <a:solidFill>
                  <a:srgbClr val="000000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Auftakt Freiburg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6770" y="8626751"/>
            <a:ext cx="16576103" cy="86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Donnerstag, 07.05., 18:00 Uhr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4382">
            <a:off x="-499493" y="1441916"/>
            <a:ext cx="18291789" cy="10001081"/>
            <a:chOff x="0" y="0"/>
            <a:chExt cx="4817591" cy="2634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90" cy="2634030"/>
            </a:xfrm>
            <a:custGeom>
              <a:avLst/>
              <a:gdLst/>
              <a:ahLst/>
              <a:cxnLst/>
              <a:rect l="l" t="t" r="r" b="b"/>
              <a:pathLst>
                <a:path w="4817590" h="2634030">
                  <a:moveTo>
                    <a:pt x="0" y="0"/>
                  </a:moveTo>
                  <a:lnTo>
                    <a:pt x="4817590" y="0"/>
                  </a:lnTo>
                  <a:lnTo>
                    <a:pt x="4817590" y="2634030"/>
                  </a:lnTo>
                  <a:lnTo>
                    <a:pt x="0" y="263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7591" cy="268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87868" y="1749742"/>
            <a:ext cx="16362115" cy="6739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4"/>
              </a:lnSpc>
            </a:pPr>
            <a:r>
              <a:rPr lang="en-US" sz="4499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Diskussionsraum zu (Anti-)Faschismus und Demokratie:</a:t>
            </a:r>
          </a:p>
          <a:p>
            <a:pPr marL="971547" lvl="1" indent="-485773" algn="l">
              <a:lnSpc>
                <a:spcPts val="701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eigene Lehrinhalte anpassen</a:t>
            </a:r>
          </a:p>
          <a:p>
            <a:pPr marL="971547" lvl="1" indent="-485773" algn="l">
              <a:lnSpc>
                <a:spcPts val="701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Querbezüge herstellen</a:t>
            </a:r>
          </a:p>
          <a:p>
            <a:pPr marL="1727199" lvl="2" indent="-575733" algn="l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Was würde eine faschistische Regierung für die Forschung &amp; Lehre in Ihrem Fach bedeuten?</a:t>
            </a:r>
          </a:p>
          <a:p>
            <a:pPr marL="1727199" lvl="2" indent="-575733" algn="l">
              <a:lnSpc>
                <a:spcPts val="5599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Wie kann Ihr Fach dem Faschismus entgegenwirken (ggf. historische Beispiele nennen)?</a:t>
            </a:r>
          </a:p>
          <a:p>
            <a:pPr marL="971547" lvl="1" indent="-485773" algn="l">
              <a:lnSpc>
                <a:spcPts val="8954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Extra-Veranstaltungen (Podiumsdiskussion, Workshop etc.)</a:t>
            </a:r>
          </a:p>
        </p:txBody>
      </p:sp>
      <p:sp>
        <p:nvSpPr>
          <p:cNvPr id="6" name="Freeform 6"/>
          <p:cNvSpPr/>
          <p:nvPr/>
        </p:nvSpPr>
        <p:spPr>
          <a:xfrm>
            <a:off x="14076875" y="8512534"/>
            <a:ext cx="3297010" cy="1442442"/>
          </a:xfrm>
          <a:custGeom>
            <a:avLst/>
            <a:gdLst/>
            <a:ahLst/>
            <a:cxnLst/>
            <a:rect l="l" t="t" r="r" b="b"/>
            <a:pathLst>
              <a:path w="3297010" h="1442442">
                <a:moveTo>
                  <a:pt x="0" y="0"/>
                </a:moveTo>
                <a:lnTo>
                  <a:pt x="3297011" y="0"/>
                </a:lnTo>
                <a:lnTo>
                  <a:pt x="3297011" y="1442442"/>
                </a:lnTo>
                <a:lnTo>
                  <a:pt x="0" y="1442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587868" y="241681"/>
            <a:ext cx="16362115" cy="98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 dirty="0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3) </a:t>
            </a:r>
            <a:r>
              <a:rPr lang="en-US" sz="6000" b="1" dirty="0" err="1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Aktionswoche</a:t>
            </a:r>
            <a:r>
              <a:rPr lang="en-US" sz="6000" b="1" dirty="0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 in Freiburg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4382">
            <a:off x="-484853" y="1486001"/>
            <a:ext cx="18291789" cy="10001081"/>
            <a:chOff x="0" y="0"/>
            <a:chExt cx="4817591" cy="2634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90" cy="2634030"/>
            </a:xfrm>
            <a:custGeom>
              <a:avLst/>
              <a:gdLst/>
              <a:ahLst/>
              <a:cxnLst/>
              <a:rect l="l" t="t" r="r" b="b"/>
              <a:pathLst>
                <a:path w="4817590" h="2634030">
                  <a:moveTo>
                    <a:pt x="0" y="0"/>
                  </a:moveTo>
                  <a:lnTo>
                    <a:pt x="4817590" y="0"/>
                  </a:lnTo>
                  <a:lnTo>
                    <a:pt x="4817590" y="2634030"/>
                  </a:lnTo>
                  <a:lnTo>
                    <a:pt x="0" y="263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7591" cy="268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076875" y="8512534"/>
            <a:ext cx="3297010" cy="1442442"/>
          </a:xfrm>
          <a:custGeom>
            <a:avLst/>
            <a:gdLst/>
            <a:ahLst/>
            <a:cxnLst/>
            <a:rect l="l" t="t" r="r" b="b"/>
            <a:pathLst>
              <a:path w="3297010" h="1442442">
                <a:moveTo>
                  <a:pt x="0" y="0"/>
                </a:moveTo>
                <a:lnTo>
                  <a:pt x="3297011" y="0"/>
                </a:lnTo>
                <a:lnTo>
                  <a:pt x="3297011" y="1442442"/>
                </a:lnTo>
                <a:lnTo>
                  <a:pt x="0" y="1442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635493" y="237094"/>
            <a:ext cx="16362115" cy="98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 dirty="0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3) </a:t>
            </a:r>
            <a:r>
              <a:rPr lang="en-US" sz="6000" b="1" dirty="0" err="1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Aktionswoche</a:t>
            </a:r>
            <a:r>
              <a:rPr lang="en-US" sz="6000" b="1" dirty="0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 in Freiburg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8560" y="2128776"/>
            <a:ext cx="16636440" cy="5623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1547" lvl="1" indent="-485773" algn="l">
              <a:lnSpc>
                <a:spcPts val="8954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Veranstaltung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gelistet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auf Website von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WgF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&amp;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SgR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Freiburg </a:t>
            </a:r>
          </a:p>
          <a:p>
            <a:pPr marL="971547" lvl="1" indent="-485773" algn="l">
              <a:lnSpc>
                <a:spcPts val="8954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Mediale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Begleitung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von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SgR</a:t>
            </a: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971547" lvl="1" indent="-485773" algn="l">
              <a:lnSpc>
                <a:spcPts val="8954"/>
              </a:lnSpc>
              <a:buFont typeface="Arial"/>
              <a:buChar char="•"/>
            </a:pP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PowerPoint-Slides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im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Branding der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Aktionswoche</a:t>
            </a: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971547" lvl="1" indent="-485773" algn="l">
              <a:lnSpc>
                <a:spcPts val="8954"/>
              </a:lnSpc>
              <a:buFont typeface="Arial"/>
              <a:buChar char="•"/>
            </a:pP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Flyer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auslegen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/Studis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gegen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Rechts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besuchen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Veranstaltung</a:t>
            </a: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971547" lvl="1" indent="-485773" algn="l">
              <a:lnSpc>
                <a:spcPts val="8954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Einladung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zur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Studierenden-Versammlung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am 27.06.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4382">
            <a:off x="-518543" y="1232366"/>
            <a:ext cx="18291789" cy="10001081"/>
            <a:chOff x="0" y="0"/>
            <a:chExt cx="4817591" cy="2634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90" cy="2634030"/>
            </a:xfrm>
            <a:custGeom>
              <a:avLst/>
              <a:gdLst/>
              <a:ahLst/>
              <a:cxnLst/>
              <a:rect l="l" t="t" r="r" b="b"/>
              <a:pathLst>
                <a:path w="4817590" h="2634030">
                  <a:moveTo>
                    <a:pt x="0" y="0"/>
                  </a:moveTo>
                  <a:lnTo>
                    <a:pt x="4817590" y="0"/>
                  </a:lnTo>
                  <a:lnTo>
                    <a:pt x="4817590" y="2634030"/>
                  </a:lnTo>
                  <a:lnTo>
                    <a:pt x="0" y="263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7591" cy="268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076875" y="8512534"/>
            <a:ext cx="3297010" cy="1442442"/>
          </a:xfrm>
          <a:custGeom>
            <a:avLst/>
            <a:gdLst/>
            <a:ahLst/>
            <a:cxnLst/>
            <a:rect l="l" t="t" r="r" b="b"/>
            <a:pathLst>
              <a:path w="3297010" h="1442442">
                <a:moveTo>
                  <a:pt x="0" y="0"/>
                </a:moveTo>
                <a:lnTo>
                  <a:pt x="3297011" y="0"/>
                </a:lnTo>
                <a:lnTo>
                  <a:pt x="3297011" y="1442442"/>
                </a:lnTo>
                <a:lnTo>
                  <a:pt x="0" y="1442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D5843AB-9F91-4771-046A-35CAAFB9C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82" y="1074328"/>
            <a:ext cx="14057770" cy="7438206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4382">
            <a:off x="-480443" y="1422866"/>
            <a:ext cx="18291789" cy="10001081"/>
            <a:chOff x="0" y="0"/>
            <a:chExt cx="4817591" cy="2634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90" cy="2634030"/>
            </a:xfrm>
            <a:custGeom>
              <a:avLst/>
              <a:gdLst/>
              <a:ahLst/>
              <a:cxnLst/>
              <a:rect l="l" t="t" r="r" b="b"/>
              <a:pathLst>
                <a:path w="4817590" h="2634030">
                  <a:moveTo>
                    <a:pt x="0" y="0"/>
                  </a:moveTo>
                  <a:lnTo>
                    <a:pt x="4817590" y="0"/>
                  </a:lnTo>
                  <a:lnTo>
                    <a:pt x="4817590" y="2634030"/>
                  </a:lnTo>
                  <a:lnTo>
                    <a:pt x="0" y="263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7591" cy="268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076875" y="8512534"/>
            <a:ext cx="3297010" cy="1442442"/>
          </a:xfrm>
          <a:custGeom>
            <a:avLst/>
            <a:gdLst/>
            <a:ahLst/>
            <a:cxnLst/>
            <a:rect l="l" t="t" r="r" b="b"/>
            <a:pathLst>
              <a:path w="3297010" h="1442442">
                <a:moveTo>
                  <a:pt x="0" y="0"/>
                </a:moveTo>
                <a:lnTo>
                  <a:pt x="3297011" y="0"/>
                </a:lnTo>
                <a:lnTo>
                  <a:pt x="3297011" y="1442442"/>
                </a:lnTo>
                <a:lnTo>
                  <a:pt x="0" y="1442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805072" y="317865"/>
            <a:ext cx="1445254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Ideen, Gedanken oder Impulse?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222834"/>
            <a:ext cx="16032048" cy="9085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4"/>
              </a:lnSpc>
            </a:pP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Inhaltliche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Vorschläge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: </a:t>
            </a:r>
          </a:p>
          <a:p>
            <a:pPr algn="l">
              <a:lnSpc>
                <a:spcPts val="8954"/>
              </a:lnSpc>
            </a:pP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8954"/>
              </a:lnSpc>
            </a:pP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8954"/>
              </a:lnSpc>
            </a:pP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8954"/>
              </a:lnSpc>
            </a:pP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Formatideen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: </a:t>
            </a:r>
          </a:p>
          <a:p>
            <a:pPr algn="l">
              <a:lnSpc>
                <a:spcPts val="8954"/>
              </a:lnSpc>
            </a:pP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8954"/>
              </a:lnSpc>
            </a:pP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8954"/>
              </a:lnSpc>
            </a:pP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4382">
            <a:off x="-528068" y="1486001"/>
            <a:ext cx="18291789" cy="10001081"/>
            <a:chOff x="0" y="0"/>
            <a:chExt cx="4817591" cy="2634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90" cy="2634030"/>
            </a:xfrm>
            <a:custGeom>
              <a:avLst/>
              <a:gdLst/>
              <a:ahLst/>
              <a:cxnLst/>
              <a:rect l="l" t="t" r="r" b="b"/>
              <a:pathLst>
                <a:path w="4817590" h="2634030">
                  <a:moveTo>
                    <a:pt x="0" y="0"/>
                  </a:moveTo>
                  <a:lnTo>
                    <a:pt x="4817590" y="0"/>
                  </a:lnTo>
                  <a:lnTo>
                    <a:pt x="4817590" y="2634030"/>
                  </a:lnTo>
                  <a:lnTo>
                    <a:pt x="0" y="263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7591" cy="268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26060" y="2063969"/>
            <a:ext cx="16212082" cy="6439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1" lvl="1" indent="-399416" algn="l">
              <a:lnSpc>
                <a:spcPts val="7363"/>
              </a:lnSpc>
              <a:buAutoNum type="arabicPeriod"/>
            </a:pP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Blick in den Kalender: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Welche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Veranstaltungen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können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Sie gestalten?</a:t>
            </a:r>
          </a:p>
          <a:p>
            <a:pPr marL="798831" lvl="1" indent="-399416" algn="l">
              <a:lnSpc>
                <a:spcPts val="7363"/>
              </a:lnSpc>
              <a:buAutoNum type="arabicPeriod"/>
            </a:pP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Wissen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schon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alle in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Ihrer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Fakultät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Bescheid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?                                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Informieren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Sie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Kolleg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*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innen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Dozierende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und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Studierende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über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die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Aktionswoche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und lade Sie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sie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ein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 </a:t>
            </a:r>
          </a:p>
          <a:p>
            <a:pPr marL="798831" lvl="1" indent="-399416" algn="l">
              <a:lnSpc>
                <a:spcPts val="7363"/>
              </a:lnSpc>
              <a:buAutoNum type="arabicPeriod"/>
            </a:pP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Trage Sie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Ihre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Veranstaltung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auf </a:t>
            </a:r>
            <a:r>
              <a:rPr lang="en-US" sz="3700" u="sng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wissenschaft-gegen-faschismus.de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ein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</a:t>
            </a:r>
          </a:p>
          <a:p>
            <a:pPr marL="798831" lvl="1" indent="-399416" algn="l">
              <a:lnSpc>
                <a:spcPts val="7363"/>
              </a:lnSpc>
              <a:buAutoNum type="arabicPeriod"/>
            </a:pP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Außerdem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: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Unterzeichnen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Sie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gern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den </a:t>
            </a:r>
            <a:r>
              <a:rPr lang="en-US" sz="3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Aufruf</a:t>
            </a:r>
            <a:r>
              <a:rPr lang="en-US" sz="3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auf: </a:t>
            </a:r>
            <a:r>
              <a:rPr lang="en-US" sz="3700" u="sng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wissenschaft-gegen-faschismus.de</a:t>
            </a:r>
          </a:p>
        </p:txBody>
      </p:sp>
      <p:sp>
        <p:nvSpPr>
          <p:cNvPr id="6" name="Freeform 6"/>
          <p:cNvSpPr/>
          <p:nvPr/>
        </p:nvSpPr>
        <p:spPr>
          <a:xfrm>
            <a:off x="14076875" y="8512534"/>
            <a:ext cx="3297010" cy="1442442"/>
          </a:xfrm>
          <a:custGeom>
            <a:avLst/>
            <a:gdLst/>
            <a:ahLst/>
            <a:cxnLst/>
            <a:rect l="l" t="t" r="r" b="b"/>
            <a:pathLst>
              <a:path w="3297010" h="1442442">
                <a:moveTo>
                  <a:pt x="0" y="0"/>
                </a:moveTo>
                <a:lnTo>
                  <a:pt x="3297011" y="0"/>
                </a:lnTo>
                <a:lnTo>
                  <a:pt x="3297011" y="1442442"/>
                </a:lnTo>
                <a:lnTo>
                  <a:pt x="0" y="1442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587868" y="289290"/>
            <a:ext cx="1636211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Nächste Schritte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4382">
            <a:off x="-509018" y="1394291"/>
            <a:ext cx="18291789" cy="10001081"/>
            <a:chOff x="0" y="0"/>
            <a:chExt cx="4817591" cy="2634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90" cy="2634030"/>
            </a:xfrm>
            <a:custGeom>
              <a:avLst/>
              <a:gdLst/>
              <a:ahLst/>
              <a:cxnLst/>
              <a:rect l="l" t="t" r="r" b="b"/>
              <a:pathLst>
                <a:path w="4817590" h="2634030">
                  <a:moveTo>
                    <a:pt x="0" y="0"/>
                  </a:moveTo>
                  <a:lnTo>
                    <a:pt x="4817590" y="0"/>
                  </a:lnTo>
                  <a:lnTo>
                    <a:pt x="4817590" y="2634030"/>
                  </a:lnTo>
                  <a:lnTo>
                    <a:pt x="0" y="263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7591" cy="268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076875" y="8512534"/>
            <a:ext cx="3297010" cy="1442442"/>
          </a:xfrm>
          <a:custGeom>
            <a:avLst/>
            <a:gdLst/>
            <a:ahLst/>
            <a:cxnLst/>
            <a:rect l="l" t="t" r="r" b="b"/>
            <a:pathLst>
              <a:path w="3297010" h="1442442">
                <a:moveTo>
                  <a:pt x="0" y="0"/>
                </a:moveTo>
                <a:lnTo>
                  <a:pt x="3297011" y="0"/>
                </a:lnTo>
                <a:lnTo>
                  <a:pt x="3297011" y="1442442"/>
                </a:lnTo>
                <a:lnTo>
                  <a:pt x="0" y="1442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3825356" y="4552950"/>
            <a:ext cx="9830459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Haben Sie noch Fragen?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4382">
            <a:off x="-470918" y="1552676"/>
            <a:ext cx="18291789" cy="10001081"/>
            <a:chOff x="0" y="0"/>
            <a:chExt cx="4817591" cy="2634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90" cy="2634030"/>
            </a:xfrm>
            <a:custGeom>
              <a:avLst/>
              <a:gdLst/>
              <a:ahLst/>
              <a:cxnLst/>
              <a:rect l="l" t="t" r="r" b="b"/>
              <a:pathLst>
                <a:path w="4817590" h="2634030">
                  <a:moveTo>
                    <a:pt x="0" y="0"/>
                  </a:moveTo>
                  <a:lnTo>
                    <a:pt x="4817590" y="0"/>
                  </a:lnTo>
                  <a:lnTo>
                    <a:pt x="4817590" y="2634030"/>
                  </a:lnTo>
                  <a:lnTo>
                    <a:pt x="0" y="263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7591" cy="268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655124"/>
            <a:ext cx="16212082" cy="4614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52"/>
              </a:lnSpc>
            </a:pPr>
            <a:r>
              <a:rPr lang="en-US" sz="46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Gemeinsame Vernetzung über E-Mail-Liste                       oder via</a:t>
            </a:r>
          </a:p>
          <a:p>
            <a:pPr algn="l">
              <a:lnSpc>
                <a:spcPts val="9352"/>
              </a:lnSpc>
            </a:pPr>
            <a:r>
              <a:rPr lang="en-US" sz="46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info@studisgegenrechts-fr.de</a:t>
            </a:r>
          </a:p>
          <a:p>
            <a:pPr algn="l">
              <a:lnSpc>
                <a:spcPts val="9352"/>
              </a:lnSpc>
            </a:pPr>
            <a:endParaRPr lang="en-US" sz="4699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076875" y="8512534"/>
            <a:ext cx="3297010" cy="1442442"/>
          </a:xfrm>
          <a:custGeom>
            <a:avLst/>
            <a:gdLst/>
            <a:ahLst/>
            <a:cxnLst/>
            <a:rect l="l" t="t" r="r" b="b"/>
            <a:pathLst>
              <a:path w="3297010" h="1442442">
                <a:moveTo>
                  <a:pt x="0" y="0"/>
                </a:moveTo>
                <a:lnTo>
                  <a:pt x="3297011" y="0"/>
                </a:lnTo>
                <a:lnTo>
                  <a:pt x="3297011" y="1442442"/>
                </a:lnTo>
                <a:lnTo>
                  <a:pt x="0" y="1442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587868" y="303769"/>
            <a:ext cx="1636211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4) Kontaktaustausch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4382">
            <a:off x="-556643" y="1438293"/>
            <a:ext cx="18291789" cy="10001081"/>
            <a:chOff x="0" y="0"/>
            <a:chExt cx="4817591" cy="2634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90" cy="2634030"/>
            </a:xfrm>
            <a:custGeom>
              <a:avLst/>
              <a:gdLst/>
              <a:ahLst/>
              <a:cxnLst/>
              <a:rect l="l" t="t" r="r" b="b"/>
              <a:pathLst>
                <a:path w="4817590" h="2634030">
                  <a:moveTo>
                    <a:pt x="0" y="0"/>
                  </a:moveTo>
                  <a:lnTo>
                    <a:pt x="4817590" y="0"/>
                  </a:lnTo>
                  <a:lnTo>
                    <a:pt x="4817590" y="2634030"/>
                  </a:lnTo>
                  <a:lnTo>
                    <a:pt x="0" y="263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7591" cy="268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076875" y="8512534"/>
            <a:ext cx="3297010" cy="1442442"/>
          </a:xfrm>
          <a:custGeom>
            <a:avLst/>
            <a:gdLst/>
            <a:ahLst/>
            <a:cxnLst/>
            <a:rect l="l" t="t" r="r" b="b"/>
            <a:pathLst>
              <a:path w="3297010" h="1442442">
                <a:moveTo>
                  <a:pt x="0" y="0"/>
                </a:moveTo>
                <a:lnTo>
                  <a:pt x="3297011" y="0"/>
                </a:lnTo>
                <a:lnTo>
                  <a:pt x="3297011" y="1442442"/>
                </a:lnTo>
                <a:lnTo>
                  <a:pt x="0" y="1442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3815831" y="4267200"/>
            <a:ext cx="9830459" cy="2114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Vielen Dank für Ihre Aufmerksamkeit!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4382">
            <a:off x="-680468" y="1270466"/>
            <a:ext cx="18291789" cy="10001081"/>
            <a:chOff x="0" y="0"/>
            <a:chExt cx="4817591" cy="2634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90" cy="2634030"/>
            </a:xfrm>
            <a:custGeom>
              <a:avLst/>
              <a:gdLst/>
              <a:ahLst/>
              <a:cxnLst/>
              <a:rect l="l" t="t" r="r" b="b"/>
              <a:pathLst>
                <a:path w="4817590" h="2634030">
                  <a:moveTo>
                    <a:pt x="0" y="0"/>
                  </a:moveTo>
                  <a:lnTo>
                    <a:pt x="4817590" y="0"/>
                  </a:lnTo>
                  <a:lnTo>
                    <a:pt x="4817590" y="2634030"/>
                  </a:lnTo>
                  <a:lnTo>
                    <a:pt x="0" y="263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7591" cy="268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076875" y="8512534"/>
            <a:ext cx="3297010" cy="1442442"/>
          </a:xfrm>
          <a:custGeom>
            <a:avLst/>
            <a:gdLst/>
            <a:ahLst/>
            <a:cxnLst/>
            <a:rect l="l" t="t" r="r" b="b"/>
            <a:pathLst>
              <a:path w="3297010" h="1442442">
                <a:moveTo>
                  <a:pt x="0" y="0"/>
                </a:moveTo>
                <a:lnTo>
                  <a:pt x="3297011" y="0"/>
                </a:lnTo>
                <a:lnTo>
                  <a:pt x="3297011" y="1442442"/>
                </a:lnTo>
                <a:lnTo>
                  <a:pt x="0" y="1442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3830063" y="4407852"/>
            <a:ext cx="9708876" cy="131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79"/>
              </a:lnSpc>
            </a:pPr>
            <a:r>
              <a:rPr lang="en-US" sz="7699" b="1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Herzlich Willkommen!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4382">
            <a:off x="-537593" y="1460966"/>
            <a:ext cx="18291789" cy="10001081"/>
            <a:chOff x="0" y="0"/>
            <a:chExt cx="4817591" cy="2634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90" cy="2634030"/>
            </a:xfrm>
            <a:custGeom>
              <a:avLst/>
              <a:gdLst/>
              <a:ahLst/>
              <a:cxnLst/>
              <a:rect l="l" t="t" r="r" b="b"/>
              <a:pathLst>
                <a:path w="4817590" h="2634030">
                  <a:moveTo>
                    <a:pt x="0" y="0"/>
                  </a:moveTo>
                  <a:lnTo>
                    <a:pt x="4817590" y="0"/>
                  </a:lnTo>
                  <a:lnTo>
                    <a:pt x="4817590" y="2634030"/>
                  </a:lnTo>
                  <a:lnTo>
                    <a:pt x="0" y="263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7591" cy="268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2409" y="2808271"/>
            <a:ext cx="16212082" cy="528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47" lvl="1" indent="-485773" algn="l">
              <a:lnSpc>
                <a:spcPts val="8504"/>
              </a:lnSpc>
              <a:buAutoNum type="arabicPeriod"/>
            </a:pP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Die Idee: Wissenschaft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gegen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Faschismus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(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WgF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)</a:t>
            </a:r>
          </a:p>
          <a:p>
            <a:pPr marL="971547" lvl="1" indent="-485773" algn="l">
              <a:lnSpc>
                <a:spcPts val="8504"/>
              </a:lnSpc>
              <a:buAutoNum type="arabicPeriod"/>
            </a:pP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Einordnung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: Professor Vogelmann</a:t>
            </a:r>
          </a:p>
          <a:p>
            <a:pPr marL="971547" lvl="1" indent="-485773" algn="l">
              <a:lnSpc>
                <a:spcPts val="8504"/>
              </a:lnSpc>
              <a:buAutoNum type="arabicPeriod"/>
            </a:pP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Aktionswoche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: Wissenschaft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gegen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Faschismus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in Freiburg</a:t>
            </a:r>
          </a:p>
          <a:p>
            <a:pPr marL="971547" lvl="1" indent="-485773" algn="l">
              <a:lnSpc>
                <a:spcPts val="8504"/>
              </a:lnSpc>
              <a:buAutoNum type="arabicPeriod"/>
            </a:pPr>
            <a:r>
              <a:rPr lang="en-US" sz="44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Kontaktaustausch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&amp;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gemeinsamer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Abschluss</a:t>
            </a: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8504"/>
              </a:lnSpc>
            </a:pP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076875" y="8512534"/>
            <a:ext cx="3297010" cy="1442442"/>
          </a:xfrm>
          <a:custGeom>
            <a:avLst/>
            <a:gdLst/>
            <a:ahLst/>
            <a:cxnLst/>
            <a:rect l="l" t="t" r="r" b="b"/>
            <a:pathLst>
              <a:path w="3297010" h="1442442">
                <a:moveTo>
                  <a:pt x="0" y="0"/>
                </a:moveTo>
                <a:lnTo>
                  <a:pt x="3297011" y="0"/>
                </a:lnTo>
                <a:lnTo>
                  <a:pt x="3297011" y="1442442"/>
                </a:lnTo>
                <a:lnTo>
                  <a:pt x="0" y="1442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691459" y="351394"/>
            <a:ext cx="1636211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Ablauf für heute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4382">
            <a:off x="-528068" y="1514576"/>
            <a:ext cx="18291789" cy="10001081"/>
            <a:chOff x="0" y="0"/>
            <a:chExt cx="4817591" cy="2634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90" cy="2634030"/>
            </a:xfrm>
            <a:custGeom>
              <a:avLst/>
              <a:gdLst/>
              <a:ahLst/>
              <a:cxnLst/>
              <a:rect l="l" t="t" r="r" b="b"/>
              <a:pathLst>
                <a:path w="4817590" h="2634030">
                  <a:moveTo>
                    <a:pt x="0" y="0"/>
                  </a:moveTo>
                  <a:lnTo>
                    <a:pt x="4817590" y="0"/>
                  </a:lnTo>
                  <a:lnTo>
                    <a:pt x="4817590" y="2634030"/>
                  </a:lnTo>
                  <a:lnTo>
                    <a:pt x="0" y="263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7591" cy="268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06918" y="1715821"/>
            <a:ext cx="16212082" cy="6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4"/>
              </a:lnSpc>
            </a:pP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Wir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sind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konfrontiert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mit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:</a:t>
            </a:r>
          </a:p>
          <a:p>
            <a:pPr marL="971547" lvl="1" indent="-485773" algn="l">
              <a:lnSpc>
                <a:spcPts val="8954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drohender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Einschränkung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der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Wissenschaftsfreiheit</a:t>
            </a: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971547" lvl="1" indent="-485773" algn="l">
              <a:lnSpc>
                <a:spcPts val="8954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drohender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Abschaffung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demokratischer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Hochschulstrukturen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(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StuRa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Gleichstellung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)</a:t>
            </a:r>
          </a:p>
          <a:p>
            <a:pPr marL="971547" lvl="1" indent="-485773" algn="l">
              <a:lnSpc>
                <a:spcPts val="8954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Verschiebung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politischer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Diskurse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nach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Rechts</a:t>
            </a: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971547" lvl="1" indent="-485773" algn="l">
              <a:lnSpc>
                <a:spcPts val="8954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Finanzkürzungen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auf Landes- und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Bundesebene</a:t>
            </a: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076875" y="8512534"/>
            <a:ext cx="3297010" cy="1442442"/>
          </a:xfrm>
          <a:custGeom>
            <a:avLst/>
            <a:gdLst/>
            <a:ahLst/>
            <a:cxnLst/>
            <a:rect l="l" t="t" r="r" b="b"/>
            <a:pathLst>
              <a:path w="3297010" h="1442442">
                <a:moveTo>
                  <a:pt x="0" y="0"/>
                </a:moveTo>
                <a:lnTo>
                  <a:pt x="3297011" y="0"/>
                </a:lnTo>
                <a:lnTo>
                  <a:pt x="3297011" y="1442442"/>
                </a:lnTo>
                <a:lnTo>
                  <a:pt x="0" y="1442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587868" y="218044"/>
            <a:ext cx="1636211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1) Die Idee: Wissenschaft gegen Faschismus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4382">
            <a:off x="-518543" y="1505051"/>
            <a:ext cx="18291789" cy="10001081"/>
            <a:chOff x="0" y="0"/>
            <a:chExt cx="4817591" cy="2634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90" cy="2634030"/>
            </a:xfrm>
            <a:custGeom>
              <a:avLst/>
              <a:gdLst/>
              <a:ahLst/>
              <a:cxnLst/>
              <a:rect l="l" t="t" r="r" b="b"/>
              <a:pathLst>
                <a:path w="4817590" h="2634030">
                  <a:moveTo>
                    <a:pt x="0" y="0"/>
                  </a:moveTo>
                  <a:lnTo>
                    <a:pt x="4817590" y="0"/>
                  </a:lnTo>
                  <a:lnTo>
                    <a:pt x="4817590" y="2634030"/>
                  </a:lnTo>
                  <a:lnTo>
                    <a:pt x="0" y="263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7591" cy="268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6778" y="2359034"/>
            <a:ext cx="16647108" cy="586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Studis gegen Rechts (SgR) &amp; professoraler Unterstützer:innen-kreis haben einen bundesweiten Aufruf gestartet, an Hochschulen Diskussionsveranstaltungen zur Verantwortung der Wissenschaft angesichts der wachsenden faschistischen Gefahr zu organisieren. </a:t>
            </a:r>
          </a:p>
          <a:p>
            <a:pPr algn="l">
              <a:lnSpc>
                <a:spcPts val="2940"/>
              </a:lnSpc>
            </a:pPr>
            <a:endParaRPr lang="en-US" sz="4499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6299"/>
              </a:lnSpc>
            </a:pPr>
            <a:r>
              <a:rPr lang="en-US" sz="4499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Ziel:</a:t>
            </a:r>
            <a:r>
              <a:rPr lang="en-US" sz="44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 eine breite Debatte anstoßen 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        &amp; gemeinsame Aktivitäten bündeln</a:t>
            </a:r>
          </a:p>
        </p:txBody>
      </p:sp>
      <p:sp>
        <p:nvSpPr>
          <p:cNvPr id="6" name="Freeform 6"/>
          <p:cNvSpPr/>
          <p:nvPr/>
        </p:nvSpPr>
        <p:spPr>
          <a:xfrm>
            <a:off x="14076875" y="8512534"/>
            <a:ext cx="3297010" cy="1442442"/>
          </a:xfrm>
          <a:custGeom>
            <a:avLst/>
            <a:gdLst/>
            <a:ahLst/>
            <a:cxnLst/>
            <a:rect l="l" t="t" r="r" b="b"/>
            <a:pathLst>
              <a:path w="3297010" h="1442442">
                <a:moveTo>
                  <a:pt x="0" y="0"/>
                </a:moveTo>
                <a:lnTo>
                  <a:pt x="3297011" y="0"/>
                </a:lnTo>
                <a:lnTo>
                  <a:pt x="3297011" y="1442442"/>
                </a:lnTo>
                <a:lnTo>
                  <a:pt x="0" y="1442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587868" y="246619"/>
            <a:ext cx="1636211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1) Die Idee: Wissenschaft gegen Faschismus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4382">
            <a:off x="-489968" y="1486001"/>
            <a:ext cx="18291789" cy="10001081"/>
            <a:chOff x="0" y="0"/>
            <a:chExt cx="4817591" cy="2634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90" cy="2634030"/>
            </a:xfrm>
            <a:custGeom>
              <a:avLst/>
              <a:gdLst/>
              <a:ahLst/>
              <a:cxnLst/>
              <a:rect l="l" t="t" r="r" b="b"/>
              <a:pathLst>
                <a:path w="4817590" h="2634030">
                  <a:moveTo>
                    <a:pt x="0" y="0"/>
                  </a:moveTo>
                  <a:lnTo>
                    <a:pt x="4817590" y="0"/>
                  </a:lnTo>
                  <a:lnTo>
                    <a:pt x="4817590" y="2634030"/>
                  </a:lnTo>
                  <a:lnTo>
                    <a:pt x="0" y="263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7591" cy="268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87868" y="1829792"/>
            <a:ext cx="16212082" cy="6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4"/>
              </a:lnSpc>
            </a:pP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Wir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schlagen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vor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:</a:t>
            </a:r>
          </a:p>
          <a:p>
            <a:pPr marL="971547" lvl="1" indent="-485773" algn="l">
              <a:lnSpc>
                <a:spcPts val="8954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vom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1.-7. Juni 2026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bundesweit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in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Vorlesungen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und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Seminaren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Diskussionsraum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zu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(Anti-)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Faschismus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und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Demokratie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zu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bieten</a:t>
            </a: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971547" lvl="1" indent="-485773" algn="l">
              <a:lnSpc>
                <a:spcPts val="8954"/>
              </a:lnSpc>
              <a:buFont typeface="Arial"/>
              <a:buChar char="•"/>
            </a:pP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die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Veranstaltungen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könnten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für alle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Studierende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aber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auch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Externe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öffentlich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zugänglich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sein</a:t>
            </a:r>
          </a:p>
        </p:txBody>
      </p:sp>
      <p:sp>
        <p:nvSpPr>
          <p:cNvPr id="6" name="Freeform 6"/>
          <p:cNvSpPr/>
          <p:nvPr/>
        </p:nvSpPr>
        <p:spPr>
          <a:xfrm>
            <a:off x="14076875" y="8512534"/>
            <a:ext cx="3297010" cy="1442442"/>
          </a:xfrm>
          <a:custGeom>
            <a:avLst/>
            <a:gdLst/>
            <a:ahLst/>
            <a:cxnLst/>
            <a:rect l="l" t="t" r="r" b="b"/>
            <a:pathLst>
              <a:path w="3297010" h="1442442">
                <a:moveTo>
                  <a:pt x="0" y="0"/>
                </a:moveTo>
                <a:lnTo>
                  <a:pt x="3297011" y="0"/>
                </a:lnTo>
                <a:lnTo>
                  <a:pt x="3297011" y="1442442"/>
                </a:lnTo>
                <a:lnTo>
                  <a:pt x="0" y="1442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587868" y="198994"/>
            <a:ext cx="1636211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1) Die Idee: Wissenschaft gegen Faschismus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4382">
            <a:off x="-509018" y="1524101"/>
            <a:ext cx="18291789" cy="10001081"/>
            <a:chOff x="0" y="0"/>
            <a:chExt cx="4817591" cy="2634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90" cy="2634030"/>
            </a:xfrm>
            <a:custGeom>
              <a:avLst/>
              <a:gdLst/>
              <a:ahLst/>
              <a:cxnLst/>
              <a:rect l="l" t="t" r="r" b="b"/>
              <a:pathLst>
                <a:path w="4817590" h="2634030">
                  <a:moveTo>
                    <a:pt x="0" y="0"/>
                  </a:moveTo>
                  <a:lnTo>
                    <a:pt x="4817590" y="0"/>
                  </a:lnTo>
                  <a:lnTo>
                    <a:pt x="4817590" y="2634030"/>
                  </a:lnTo>
                  <a:lnTo>
                    <a:pt x="0" y="263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33375"/>
              <a:ext cx="4817591" cy="2967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8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076875" y="8512534"/>
            <a:ext cx="3297010" cy="1442442"/>
          </a:xfrm>
          <a:custGeom>
            <a:avLst/>
            <a:gdLst/>
            <a:ahLst/>
            <a:cxnLst/>
            <a:rect l="l" t="t" r="r" b="b"/>
            <a:pathLst>
              <a:path w="3297010" h="1442442">
                <a:moveTo>
                  <a:pt x="0" y="0"/>
                </a:moveTo>
                <a:lnTo>
                  <a:pt x="3297011" y="0"/>
                </a:lnTo>
                <a:lnTo>
                  <a:pt x="3297011" y="1442442"/>
                </a:lnTo>
                <a:lnTo>
                  <a:pt x="0" y="1442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587868" y="265669"/>
            <a:ext cx="1636211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1) Die Idee: Wissenschaft gegen Faschismus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90964" y="7172248"/>
            <a:ext cx="13670222" cy="760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>
                <a:solidFill>
                  <a:srgbClr val="9A1C18"/>
                </a:solidFill>
                <a:latin typeface="Canva Sans"/>
                <a:ea typeface="Canva Sans"/>
                <a:cs typeface="Canva Sans"/>
                <a:sym typeface="Canva Sans"/>
              </a:rPr>
              <a:t>https://wissenschaft-gegen-faschismus.de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390" y="2428601"/>
            <a:ext cx="4937760" cy="4937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4382">
            <a:off x="-509018" y="1514576"/>
            <a:ext cx="18291789" cy="10001081"/>
            <a:chOff x="0" y="0"/>
            <a:chExt cx="4817591" cy="2634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90" cy="2634030"/>
            </a:xfrm>
            <a:custGeom>
              <a:avLst/>
              <a:gdLst/>
              <a:ahLst/>
              <a:cxnLst/>
              <a:rect l="l" t="t" r="r" b="b"/>
              <a:pathLst>
                <a:path w="4817590" h="2634030">
                  <a:moveTo>
                    <a:pt x="0" y="0"/>
                  </a:moveTo>
                  <a:lnTo>
                    <a:pt x="4817590" y="0"/>
                  </a:lnTo>
                  <a:lnTo>
                    <a:pt x="4817590" y="2634030"/>
                  </a:lnTo>
                  <a:lnTo>
                    <a:pt x="0" y="263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7591" cy="268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076875" y="8512534"/>
            <a:ext cx="3297010" cy="1442442"/>
          </a:xfrm>
          <a:custGeom>
            <a:avLst/>
            <a:gdLst/>
            <a:ahLst/>
            <a:cxnLst/>
            <a:rect l="l" t="t" r="r" b="b"/>
            <a:pathLst>
              <a:path w="3297010" h="1442442">
                <a:moveTo>
                  <a:pt x="0" y="0"/>
                </a:moveTo>
                <a:lnTo>
                  <a:pt x="3297011" y="0"/>
                </a:lnTo>
                <a:lnTo>
                  <a:pt x="3297011" y="1442442"/>
                </a:lnTo>
                <a:lnTo>
                  <a:pt x="0" y="1442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3241160" y="4019550"/>
            <a:ext cx="1180568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Einordnung </a:t>
            </a:r>
          </a:p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Professor Vogelmann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4382">
            <a:off x="-528068" y="1480704"/>
            <a:ext cx="18291789" cy="10001081"/>
            <a:chOff x="0" y="0"/>
            <a:chExt cx="4817591" cy="2634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7590" cy="2634030"/>
            </a:xfrm>
            <a:custGeom>
              <a:avLst/>
              <a:gdLst/>
              <a:ahLst/>
              <a:cxnLst/>
              <a:rect l="l" t="t" r="r" b="b"/>
              <a:pathLst>
                <a:path w="4817590" h="2634030">
                  <a:moveTo>
                    <a:pt x="0" y="0"/>
                  </a:moveTo>
                  <a:lnTo>
                    <a:pt x="4817590" y="0"/>
                  </a:lnTo>
                  <a:lnTo>
                    <a:pt x="4817590" y="2634030"/>
                  </a:lnTo>
                  <a:lnTo>
                    <a:pt x="0" y="263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7591" cy="2681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87868" y="1839712"/>
            <a:ext cx="16212082" cy="9085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4"/>
              </a:lnSpc>
            </a:pP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Wir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schlagen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für </a:t>
            </a:r>
            <a:r>
              <a:rPr lang="en-US" sz="4499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1.-7. Juni 2026 in Freiburg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vor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:</a:t>
            </a:r>
          </a:p>
          <a:p>
            <a:pPr marL="971547" lvl="1" indent="-485773" algn="l">
              <a:lnSpc>
                <a:spcPts val="8954"/>
              </a:lnSpc>
              <a:buFont typeface="Arial"/>
              <a:buChar char="•"/>
            </a:pP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Vorlesungen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und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Seminaren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Diskussionsraum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              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zu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(Anti-)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Faschismus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und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Demokratie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zu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bieten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               (für Studis &amp; Externe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offen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) </a:t>
            </a:r>
          </a:p>
          <a:p>
            <a:pPr marL="971547" lvl="1" indent="-485773" algn="l">
              <a:lnSpc>
                <a:spcPts val="8954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Mediale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Begleitung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durch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Studis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gegen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Rechts</a:t>
            </a: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971547" lvl="1" indent="-485773" algn="l">
              <a:lnSpc>
                <a:spcPts val="8954"/>
              </a:lnSpc>
              <a:buFont typeface="Arial"/>
              <a:buChar char="•"/>
            </a:pP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Potentiell Kundgebung von Studis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gegen</a:t>
            </a:r>
            <a:r>
              <a:rPr lang="en-US" sz="44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Rechts</a:t>
            </a: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8954"/>
              </a:lnSpc>
            </a:pP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8954"/>
              </a:lnSpc>
            </a:pPr>
            <a:endParaRPr lang="en-US" sz="44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076875" y="8512534"/>
            <a:ext cx="3297010" cy="1442442"/>
          </a:xfrm>
          <a:custGeom>
            <a:avLst/>
            <a:gdLst/>
            <a:ahLst/>
            <a:cxnLst/>
            <a:rect l="l" t="t" r="r" b="b"/>
            <a:pathLst>
              <a:path w="3297010" h="1442442">
                <a:moveTo>
                  <a:pt x="0" y="0"/>
                </a:moveTo>
                <a:lnTo>
                  <a:pt x="3297011" y="0"/>
                </a:lnTo>
                <a:lnTo>
                  <a:pt x="3297011" y="1442442"/>
                </a:lnTo>
                <a:lnTo>
                  <a:pt x="0" y="1442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587868" y="237094"/>
            <a:ext cx="16362115" cy="98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 dirty="0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3) </a:t>
            </a:r>
            <a:r>
              <a:rPr lang="en-US" sz="6000" b="1" dirty="0" err="1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Aktionswoche</a:t>
            </a:r>
            <a:r>
              <a:rPr lang="en-US" sz="6000" b="1" dirty="0">
                <a:solidFill>
                  <a:srgbClr val="9A1C18"/>
                </a:solidFill>
                <a:latin typeface="Crimson Pro Bold"/>
                <a:ea typeface="Crimson Pro Bold"/>
                <a:cs typeface="Crimson Pro Bold"/>
                <a:sym typeface="Crimson Pro Bold"/>
              </a:rPr>
              <a:t> in Freiburg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Benutzerdefiniert</PresentationFormat>
  <Paragraphs>65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Calibri</vt:lpstr>
      <vt:lpstr>Crimson Pro Bold</vt:lpstr>
      <vt:lpstr>Canva Sans</vt:lpstr>
      <vt:lpstr>Arial</vt:lpstr>
      <vt:lpstr>Clear Sans Bold</vt:lpstr>
      <vt:lpstr>Clear Sans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Wissenschaft gegen Faschismus - Slides</dc:title>
  <dc:creator>Lea Barchewitz</dc:creator>
  <cp:lastModifiedBy>Lea Barchewitz</cp:lastModifiedBy>
  <cp:revision>9</cp:revision>
  <dcterms:created xsi:type="dcterms:W3CDTF">2006-08-16T00:00:00Z</dcterms:created>
  <dcterms:modified xsi:type="dcterms:W3CDTF">2026-05-07T17:33:17Z</dcterms:modified>
  <dc:identifier>DAHIyU_h7J0</dc:identifier>
</cp:coreProperties>
</file>